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416800" cy="19353213"/>
  <p:notesSz cx="6858000" cy="9144000"/>
  <p:defaultTextStyle>
    <a:defPPr>
      <a:defRPr lang="en-US"/>
    </a:defPPr>
    <a:lvl1pPr algn="l" defTabSz="2146300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073150" indent="-615950" algn="l" defTabSz="2146300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146300" indent="-1231900" algn="l" defTabSz="2146300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3221038" indent="-1849438" algn="l" defTabSz="2146300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4294188" indent="-2465388" algn="l" defTabSz="2146300" rtl="0" fontAlgn="base">
      <a:spcBef>
        <a:spcPct val="0"/>
      </a:spcBef>
      <a:spcAft>
        <a:spcPct val="0"/>
      </a:spcAft>
      <a:defRPr sz="4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101">
          <p15:clr>
            <a:srgbClr val="A4A3A4"/>
          </p15:clr>
        </p15:guide>
        <p15:guide id="2" pos="23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6D2"/>
    <a:srgbClr val="112BAF"/>
    <a:srgbClr val="F6D6F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100" d="100"/>
          <a:sy n="100" d="100"/>
        </p:scale>
        <p:origin x="-768" y="456"/>
      </p:cViewPr>
      <p:guideLst>
        <p:guide orient="horz" pos="6101"/>
        <p:guide pos="2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9BFD3-6A08-47B9-B262-BA09AE64EA69}" type="datetimeFigureOut">
              <a:rPr lang="fr-FR" smtClean="0"/>
              <a:t>14/12/2021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36863" y="1143000"/>
            <a:ext cx="11842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DE62E-79FB-4B60-A2FC-9BF3CF1DB5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19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DE62E-79FB-4B60-A2FC-9BF3CF1DB5D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35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6268" y="6012042"/>
            <a:ext cx="6304281" cy="414839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2526" y="10966825"/>
            <a:ext cx="5191761" cy="494581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73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47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21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295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369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43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17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591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EB4D9-D267-44B9-BD7E-92825FC7A257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82619-63A7-4C36-A066-0C1F03AA3494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00271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617A5-6741-45F7-AA57-C08B0164E91A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29D5BD-E1EB-4749-B2BF-E965F2956AA3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95862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27601" y="246406"/>
            <a:ext cx="597463" cy="529076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2632" y="246406"/>
            <a:ext cx="1671359" cy="529076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4DF93-8430-4C76-B046-75BC55EFB03B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F39ED-241E-44E5-A79E-66012473E563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566940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545DC-AF1F-4552-B0DC-A14690A8A7D7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55005-D036-43E1-BDE2-50164C9BC576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00051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881" y="12436252"/>
            <a:ext cx="6304281" cy="3843753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5881" y="8202745"/>
            <a:ext cx="6304281" cy="4233505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7388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2pPr>
            <a:lvl3pPr marL="2147785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221677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29557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369462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443353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517247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59113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CD367-4567-4EC6-AB65-2860809C2D98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2B3AB-5A8E-4AC9-8901-57853A2D0AB6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13797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2634" y="1447022"/>
            <a:ext cx="1134409" cy="4090159"/>
          </a:xfrm>
        </p:spPr>
        <p:txBody>
          <a:bodyPr/>
          <a:lstStyle>
            <a:lvl1pPr>
              <a:defRPr sz="6700"/>
            </a:lvl1pPr>
            <a:lvl2pPr>
              <a:defRPr sz="5600"/>
            </a:lvl2pPr>
            <a:lvl3pPr>
              <a:defRPr sz="48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0655" y="1447022"/>
            <a:ext cx="1134413" cy="4090159"/>
          </a:xfrm>
        </p:spPr>
        <p:txBody>
          <a:bodyPr/>
          <a:lstStyle>
            <a:lvl1pPr>
              <a:defRPr sz="6700"/>
            </a:lvl1pPr>
            <a:lvl2pPr>
              <a:defRPr sz="5600"/>
            </a:lvl2pPr>
            <a:lvl3pPr>
              <a:defRPr sz="48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47B72-C49D-431C-9CF1-F14D1DF06A7D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75797-E782-4A64-ADC7-B3A556ECD6B5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3101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841" y="775037"/>
            <a:ext cx="6675119" cy="322553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843" y="4332087"/>
            <a:ext cx="3277039" cy="1805406"/>
          </a:xfrm>
        </p:spPr>
        <p:txBody>
          <a:bodyPr anchor="b"/>
          <a:lstStyle>
            <a:lvl1pPr marL="0" indent="0">
              <a:buNone/>
              <a:defRPr sz="5600" b="1"/>
            </a:lvl1pPr>
            <a:lvl2pPr marL="1073888" indent="0">
              <a:buNone/>
              <a:defRPr sz="4800" b="1"/>
            </a:lvl2pPr>
            <a:lvl3pPr marL="2147785" indent="0">
              <a:buNone/>
              <a:defRPr sz="4200" b="1"/>
            </a:lvl3pPr>
            <a:lvl4pPr marL="3221677" indent="0">
              <a:buNone/>
              <a:defRPr sz="3600" b="1"/>
            </a:lvl4pPr>
            <a:lvl5pPr marL="4295574" indent="0">
              <a:buNone/>
              <a:defRPr sz="3600" b="1"/>
            </a:lvl5pPr>
            <a:lvl6pPr marL="5369462" indent="0">
              <a:buNone/>
              <a:defRPr sz="3600" b="1"/>
            </a:lvl6pPr>
            <a:lvl7pPr marL="6443353" indent="0">
              <a:buNone/>
              <a:defRPr sz="3600" b="1"/>
            </a:lvl7pPr>
            <a:lvl8pPr marL="7517247" indent="0">
              <a:buNone/>
              <a:defRPr sz="3600" b="1"/>
            </a:lvl8pPr>
            <a:lvl9pPr marL="8591136" indent="0">
              <a:buNone/>
              <a:defRPr sz="3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843" y="6137491"/>
            <a:ext cx="3277039" cy="11150499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2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67635" y="4332087"/>
            <a:ext cx="3278328" cy="1805406"/>
          </a:xfrm>
        </p:spPr>
        <p:txBody>
          <a:bodyPr anchor="b"/>
          <a:lstStyle>
            <a:lvl1pPr marL="0" indent="0">
              <a:buNone/>
              <a:defRPr sz="5600" b="1"/>
            </a:lvl1pPr>
            <a:lvl2pPr marL="1073888" indent="0">
              <a:buNone/>
              <a:defRPr sz="4800" b="1"/>
            </a:lvl2pPr>
            <a:lvl3pPr marL="2147785" indent="0">
              <a:buNone/>
              <a:defRPr sz="4200" b="1"/>
            </a:lvl3pPr>
            <a:lvl4pPr marL="3221677" indent="0">
              <a:buNone/>
              <a:defRPr sz="3600" b="1"/>
            </a:lvl4pPr>
            <a:lvl5pPr marL="4295574" indent="0">
              <a:buNone/>
              <a:defRPr sz="3600" b="1"/>
            </a:lvl5pPr>
            <a:lvl6pPr marL="5369462" indent="0">
              <a:buNone/>
              <a:defRPr sz="3600" b="1"/>
            </a:lvl6pPr>
            <a:lvl7pPr marL="6443353" indent="0">
              <a:buNone/>
              <a:defRPr sz="3600" b="1"/>
            </a:lvl7pPr>
            <a:lvl8pPr marL="7517247" indent="0">
              <a:buNone/>
              <a:defRPr sz="3600" b="1"/>
            </a:lvl8pPr>
            <a:lvl9pPr marL="8591136" indent="0">
              <a:buNone/>
              <a:defRPr sz="3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67635" y="6137491"/>
            <a:ext cx="3278328" cy="11150499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2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923A8-2927-418C-8421-39326491EB1C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28828-03D9-46E3-9BDF-D4A5F59B6AAD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988836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4F6A2-0724-46DB-AB0E-23DE283425C9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986EA1-4177-422A-B2B4-8B392A504641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405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DF16D-D846-4E34-A3AA-5DFF353A91C1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76F0A-7533-4817-A8B2-EF6E5A9532F5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91630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846" y="770549"/>
            <a:ext cx="2440077" cy="3279292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9764" y="770558"/>
            <a:ext cx="4146198" cy="16517429"/>
          </a:xfrm>
        </p:spPr>
        <p:txBody>
          <a:bodyPr/>
          <a:lstStyle>
            <a:lvl1pPr>
              <a:defRPr sz="7300"/>
            </a:lvl1pPr>
            <a:lvl2pPr>
              <a:defRPr sz="6700"/>
            </a:lvl2pPr>
            <a:lvl3pPr>
              <a:defRPr sz="56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846" y="4049850"/>
            <a:ext cx="2440077" cy="13238137"/>
          </a:xfrm>
        </p:spPr>
        <p:txBody>
          <a:bodyPr/>
          <a:lstStyle>
            <a:lvl1pPr marL="0" indent="0">
              <a:buNone/>
              <a:defRPr sz="3600"/>
            </a:lvl1pPr>
            <a:lvl2pPr marL="1073888" indent="0">
              <a:buNone/>
              <a:defRPr sz="2500"/>
            </a:lvl2pPr>
            <a:lvl3pPr marL="2147785" indent="0">
              <a:buNone/>
              <a:defRPr sz="2000"/>
            </a:lvl3pPr>
            <a:lvl4pPr marL="3221677" indent="0">
              <a:buNone/>
              <a:defRPr sz="2000"/>
            </a:lvl4pPr>
            <a:lvl5pPr marL="4295574" indent="0">
              <a:buNone/>
              <a:defRPr sz="2000"/>
            </a:lvl5pPr>
            <a:lvl6pPr marL="5369462" indent="0">
              <a:buNone/>
              <a:defRPr sz="2000"/>
            </a:lvl6pPr>
            <a:lvl7pPr marL="6443353" indent="0">
              <a:buNone/>
              <a:defRPr sz="2000"/>
            </a:lvl7pPr>
            <a:lvl8pPr marL="7517247" indent="0">
              <a:buNone/>
              <a:defRPr sz="2000"/>
            </a:lvl8pPr>
            <a:lvl9pPr marL="8591136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C8B15-1FEE-4FB8-A0AA-35C3BD846B1D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E76FF-9551-4868-93F2-1A10C50FA997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399276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745" y="13547266"/>
            <a:ext cx="4450082" cy="1599331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53745" y="1729253"/>
            <a:ext cx="4450082" cy="11611928"/>
          </a:xfrm>
        </p:spPr>
        <p:txBody>
          <a:bodyPr rtlCol="0">
            <a:normAutofit/>
          </a:bodyPr>
          <a:lstStyle>
            <a:lvl1pPr marL="0" indent="0">
              <a:buNone/>
              <a:defRPr sz="7300"/>
            </a:lvl1pPr>
            <a:lvl2pPr marL="1073888" indent="0">
              <a:buNone/>
              <a:defRPr sz="6700"/>
            </a:lvl2pPr>
            <a:lvl3pPr marL="2147785" indent="0">
              <a:buNone/>
              <a:defRPr sz="5600"/>
            </a:lvl3pPr>
            <a:lvl4pPr marL="3221677" indent="0">
              <a:buNone/>
              <a:defRPr sz="4800"/>
            </a:lvl4pPr>
            <a:lvl5pPr marL="4295574" indent="0">
              <a:buNone/>
              <a:defRPr sz="4800"/>
            </a:lvl5pPr>
            <a:lvl6pPr marL="5369462" indent="0">
              <a:buNone/>
              <a:defRPr sz="4800"/>
            </a:lvl6pPr>
            <a:lvl7pPr marL="6443353" indent="0">
              <a:buNone/>
              <a:defRPr sz="4800"/>
            </a:lvl7pPr>
            <a:lvl8pPr marL="7517247" indent="0">
              <a:buNone/>
              <a:defRPr sz="4800"/>
            </a:lvl8pPr>
            <a:lvl9pPr marL="8591136" indent="0">
              <a:buNone/>
              <a:defRPr sz="48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3745" y="15146589"/>
            <a:ext cx="4450082" cy="2271316"/>
          </a:xfrm>
        </p:spPr>
        <p:txBody>
          <a:bodyPr/>
          <a:lstStyle>
            <a:lvl1pPr marL="0" indent="0">
              <a:buNone/>
              <a:defRPr sz="3600"/>
            </a:lvl1pPr>
            <a:lvl2pPr marL="1073888" indent="0">
              <a:buNone/>
              <a:defRPr sz="2500"/>
            </a:lvl2pPr>
            <a:lvl3pPr marL="2147785" indent="0">
              <a:buNone/>
              <a:defRPr sz="2000"/>
            </a:lvl3pPr>
            <a:lvl4pPr marL="3221677" indent="0">
              <a:buNone/>
              <a:defRPr sz="2000"/>
            </a:lvl4pPr>
            <a:lvl5pPr marL="4295574" indent="0">
              <a:buNone/>
              <a:defRPr sz="2000"/>
            </a:lvl5pPr>
            <a:lvl6pPr marL="5369462" indent="0">
              <a:buNone/>
              <a:defRPr sz="2000"/>
            </a:lvl6pPr>
            <a:lvl7pPr marL="6443353" indent="0">
              <a:buNone/>
              <a:defRPr sz="2000"/>
            </a:lvl7pPr>
            <a:lvl8pPr marL="7517247" indent="0">
              <a:buNone/>
              <a:defRPr sz="2000"/>
            </a:lvl8pPr>
            <a:lvl9pPr marL="8591136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6CC33-E5FD-47E6-95A9-6510692EF7AE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C6A20-DCCA-4A99-8265-09748FF37778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01318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71475" y="774700"/>
            <a:ext cx="6673850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14777" tIns="107387" rIns="214777" bIns="1073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title style</a:t>
            </a:r>
            <a:endParaRPr lang="en-GB" altLang="fr-F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71475" y="4516438"/>
            <a:ext cx="6673850" cy="1277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14777" tIns="107387" rIns="214777" bIns="107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  <a:endParaRPr lang="en-GB" alt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475" y="17937163"/>
            <a:ext cx="1730375" cy="1030287"/>
          </a:xfrm>
          <a:prstGeom prst="rect">
            <a:avLst/>
          </a:prstGeom>
        </p:spPr>
        <p:txBody>
          <a:bodyPr vert="horz" lIns="214777" tIns="107387" rIns="214777" bIns="107387" rtlCol="0" anchor="ctr"/>
          <a:lstStyle>
            <a:lvl1pPr algn="l" defTabSz="2147785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563E73D-5C5E-441C-9B44-4F9CA85EAD03}" type="datetimeFigureOut">
              <a:rPr lang="en-GB"/>
              <a:pPr>
                <a:defRPr/>
              </a:pPr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33650" y="17937163"/>
            <a:ext cx="2349500" cy="1030287"/>
          </a:xfrm>
          <a:prstGeom prst="rect">
            <a:avLst/>
          </a:prstGeom>
        </p:spPr>
        <p:txBody>
          <a:bodyPr vert="horz" lIns="214777" tIns="107387" rIns="214777" bIns="107387" rtlCol="0" anchor="ctr"/>
          <a:lstStyle>
            <a:lvl1pPr algn="ctr" defTabSz="2147785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4950" y="17937163"/>
            <a:ext cx="1730375" cy="1030287"/>
          </a:xfrm>
          <a:prstGeom prst="rect">
            <a:avLst/>
          </a:prstGeom>
        </p:spPr>
        <p:txBody>
          <a:bodyPr vert="horz" wrap="square" lIns="214777" tIns="107387" rIns="214777" bIns="107387" numCol="1" anchor="ctr" anchorCtr="0" compatLnSpc="1">
            <a:prstTxWarp prst="textNoShape">
              <a:avLst/>
            </a:prstTxWarp>
          </a:bodyPr>
          <a:lstStyle>
            <a:lvl1pPr algn="r">
              <a:defRPr sz="25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E55AF75-07AC-4E7C-A77C-98B2BE3650CD}" type="slidenum">
              <a:rPr lang="en-GB" altLang="fr-FR"/>
              <a:pPr/>
              <a:t>‹N°›</a:t>
            </a:fld>
            <a:endParaRPr lang="en-GB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46300" rtl="0" eaLnBrk="0" fontAlgn="base" hangingPunct="0">
        <a:spcBef>
          <a:spcPct val="0"/>
        </a:spcBef>
        <a:spcAft>
          <a:spcPct val="0"/>
        </a:spcAft>
        <a:defRPr sz="10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146300" rtl="0" eaLnBrk="0" fontAlgn="base" hangingPunct="0">
        <a:spcBef>
          <a:spcPct val="0"/>
        </a:spcBef>
        <a:spcAft>
          <a:spcPct val="0"/>
        </a:spcAft>
        <a:defRPr sz="10400">
          <a:solidFill>
            <a:schemeClr val="tx1"/>
          </a:solidFill>
          <a:latin typeface="Calibri" pitchFamily="34" charset="0"/>
        </a:defRPr>
      </a:lvl2pPr>
      <a:lvl3pPr algn="ctr" defTabSz="2146300" rtl="0" eaLnBrk="0" fontAlgn="base" hangingPunct="0">
        <a:spcBef>
          <a:spcPct val="0"/>
        </a:spcBef>
        <a:spcAft>
          <a:spcPct val="0"/>
        </a:spcAft>
        <a:defRPr sz="10400">
          <a:solidFill>
            <a:schemeClr val="tx1"/>
          </a:solidFill>
          <a:latin typeface="Calibri" pitchFamily="34" charset="0"/>
        </a:defRPr>
      </a:lvl3pPr>
      <a:lvl4pPr algn="ctr" defTabSz="2146300" rtl="0" eaLnBrk="0" fontAlgn="base" hangingPunct="0">
        <a:spcBef>
          <a:spcPct val="0"/>
        </a:spcBef>
        <a:spcAft>
          <a:spcPct val="0"/>
        </a:spcAft>
        <a:defRPr sz="10400">
          <a:solidFill>
            <a:schemeClr val="tx1"/>
          </a:solidFill>
          <a:latin typeface="Calibri" pitchFamily="34" charset="0"/>
        </a:defRPr>
      </a:lvl4pPr>
      <a:lvl5pPr algn="ctr" defTabSz="2146300" rtl="0" eaLnBrk="0" fontAlgn="base" hangingPunct="0">
        <a:spcBef>
          <a:spcPct val="0"/>
        </a:spcBef>
        <a:spcAft>
          <a:spcPct val="0"/>
        </a:spcAft>
        <a:defRPr sz="10400">
          <a:solidFill>
            <a:schemeClr val="tx1"/>
          </a:solidFill>
          <a:latin typeface="Calibri" pitchFamily="34" charset="0"/>
        </a:defRPr>
      </a:lvl5pPr>
      <a:lvl6pPr marL="457200" algn="ctr" defTabSz="2146300" rtl="0" fontAlgn="base">
        <a:spcBef>
          <a:spcPct val="0"/>
        </a:spcBef>
        <a:spcAft>
          <a:spcPct val="0"/>
        </a:spcAft>
        <a:defRPr sz="10400">
          <a:solidFill>
            <a:schemeClr val="tx1"/>
          </a:solidFill>
          <a:latin typeface="Calibri" pitchFamily="34" charset="0"/>
        </a:defRPr>
      </a:lvl6pPr>
      <a:lvl7pPr marL="914400" algn="ctr" defTabSz="2146300" rtl="0" fontAlgn="base">
        <a:spcBef>
          <a:spcPct val="0"/>
        </a:spcBef>
        <a:spcAft>
          <a:spcPct val="0"/>
        </a:spcAft>
        <a:defRPr sz="10400">
          <a:solidFill>
            <a:schemeClr val="tx1"/>
          </a:solidFill>
          <a:latin typeface="Calibri" pitchFamily="34" charset="0"/>
        </a:defRPr>
      </a:lvl7pPr>
      <a:lvl8pPr marL="1371600" algn="ctr" defTabSz="2146300" rtl="0" fontAlgn="base">
        <a:spcBef>
          <a:spcPct val="0"/>
        </a:spcBef>
        <a:spcAft>
          <a:spcPct val="0"/>
        </a:spcAft>
        <a:defRPr sz="10400">
          <a:solidFill>
            <a:schemeClr val="tx1"/>
          </a:solidFill>
          <a:latin typeface="Calibri" pitchFamily="34" charset="0"/>
        </a:defRPr>
      </a:lvl8pPr>
      <a:lvl9pPr marL="1828800" algn="ctr" defTabSz="2146300" rtl="0" fontAlgn="base">
        <a:spcBef>
          <a:spcPct val="0"/>
        </a:spcBef>
        <a:spcAft>
          <a:spcPct val="0"/>
        </a:spcAft>
        <a:defRPr sz="10400">
          <a:solidFill>
            <a:schemeClr val="tx1"/>
          </a:solidFill>
          <a:latin typeface="Calibri" pitchFamily="34" charset="0"/>
        </a:defRPr>
      </a:lvl9pPr>
    </p:titleStyle>
    <p:bodyStyle>
      <a:lvl1pPr marL="804863" indent="-804863" algn="l" defTabSz="2146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744663" indent="-669925" algn="l" defTabSz="2146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684463" indent="-536575" algn="l" defTabSz="2146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3757613" indent="-536575" algn="l" defTabSz="2146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32350" indent="-536575" algn="l" defTabSz="21463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06405" indent="-536946" algn="l" defTabSz="2147785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6980302" indent="-536946" algn="l" defTabSz="2147785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054196" indent="-536946" algn="l" defTabSz="2147785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128084" indent="-536946" algn="l" defTabSz="2147785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7785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3888" algn="l" defTabSz="2147785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7785" algn="l" defTabSz="2147785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1677" algn="l" defTabSz="2147785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5574" algn="l" defTabSz="2147785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69462" algn="l" defTabSz="2147785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3353" algn="l" defTabSz="2147785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17247" algn="l" defTabSz="2147785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1136" algn="l" defTabSz="2147785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png"/><Relationship Id="rId5" Type="http://schemas.openxmlformats.org/officeDocument/2006/relationships/image" Target="../media/image2.jpe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hyperlink" Target="mailto:ammor@emi.ac.ma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/>
          <p:cNvSpPr/>
          <p:nvPr/>
        </p:nvSpPr>
        <p:spPr>
          <a:xfrm>
            <a:off x="0" y="0"/>
            <a:ext cx="7415213" cy="193500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147785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8" name="Rectangle 117"/>
          <p:cNvSpPr/>
          <p:nvPr/>
        </p:nvSpPr>
        <p:spPr>
          <a:xfrm>
            <a:off x="265568" y="173316"/>
            <a:ext cx="6838950" cy="19179898"/>
          </a:xfrm>
          <a:prstGeom prst="rect">
            <a:avLst/>
          </a:prstGeom>
          <a:solidFill>
            <a:schemeClr val="bg1"/>
          </a:solidFill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214778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mtClean="0"/>
              <a:t>. </a:t>
            </a:r>
            <a:endParaRPr lang="en-GB" dirty="0"/>
          </a:p>
        </p:txBody>
      </p:sp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06" y="173315"/>
            <a:ext cx="6821712" cy="1032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018442" y="1323678"/>
            <a:ext cx="5086076" cy="113877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lgerian" panose="04020705040A02060702" pitchFamily="82" charset="0"/>
              </a:rPr>
              <a:t>CENTRE  D’INNOVATION TECHNOLOGIQUE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293227" y="8732986"/>
            <a:ext cx="6828757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   Le  CIT est </a:t>
            </a:r>
            <a:r>
              <a:rPr lang="fr-FR" sz="2400" b="1" dirty="0"/>
              <a:t>fondé sur </a:t>
            </a:r>
            <a:r>
              <a:rPr lang="fr-FR" sz="2400" b="1" dirty="0" smtClean="0"/>
              <a:t>six </a:t>
            </a:r>
            <a:r>
              <a:rPr lang="fr-FR" sz="2400" b="1" dirty="0"/>
              <a:t>types </a:t>
            </a:r>
            <a:r>
              <a:rPr lang="fr-FR" sz="2400" b="1" dirty="0" smtClean="0"/>
              <a:t>d’activités:</a:t>
            </a:r>
            <a:endParaRPr lang="fr-FR" sz="2400" b="1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478475" y="4924078"/>
            <a:ext cx="6444469" cy="345260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2300" b="1" dirty="0" smtClean="0">
                <a:solidFill>
                  <a:schemeClr val="tx1"/>
                </a:solidFill>
              </a:rPr>
              <a:t>Le CIT</a:t>
            </a:r>
            <a:r>
              <a:rPr lang="fr-FR" sz="2300" b="1" dirty="0">
                <a:solidFill>
                  <a:schemeClr val="tx1"/>
                </a:solidFill>
              </a:rPr>
              <a:t>, structure interne à </a:t>
            </a:r>
            <a:r>
              <a:rPr lang="fr-FR" sz="2300" b="1" dirty="0" smtClean="0">
                <a:solidFill>
                  <a:schemeClr val="tx1"/>
                </a:solidFill>
              </a:rPr>
              <a:t>l’EMI </a:t>
            </a:r>
            <a:r>
              <a:rPr lang="fr-FR" sz="2300" b="1" dirty="0">
                <a:solidFill>
                  <a:schemeClr val="tx1"/>
                </a:solidFill>
              </a:rPr>
              <a:t>est composé de 3 cellules jouant des rôles complémentaires dans la relation de l’EMI avec son milieu socioéconomique environnant </a:t>
            </a:r>
            <a:r>
              <a:rPr lang="fr-FR" sz="2300" b="1" dirty="0" smtClean="0">
                <a:solidFill>
                  <a:schemeClr val="tx1"/>
                </a:solidFill>
              </a:rPr>
              <a:t>:</a:t>
            </a:r>
            <a:endParaRPr lang="fr-FR" sz="2300" dirty="0">
              <a:solidFill>
                <a:schemeClr val="tx1"/>
              </a:solidFill>
            </a:endParaRPr>
          </a:p>
          <a:p>
            <a:pPr marL="361950" lvl="0" algn="just">
              <a:buFont typeface="Wingdings" panose="05000000000000000000" pitchFamily="2" charset="2"/>
              <a:buChar char="v"/>
            </a:pPr>
            <a:r>
              <a:rPr lang="fr-FR" sz="2300" b="1" dirty="0" smtClean="0">
                <a:solidFill>
                  <a:schemeClr val="tx1"/>
                </a:solidFill>
              </a:rPr>
              <a:t>  Cellule d’incubation des projets innovants.</a:t>
            </a:r>
            <a:endParaRPr lang="fr-FR" sz="2300" dirty="0">
              <a:solidFill>
                <a:schemeClr val="tx1"/>
              </a:solidFill>
            </a:endParaRPr>
          </a:p>
          <a:p>
            <a:pPr marL="361950" lvl="0" algn="just">
              <a:buFont typeface="Wingdings" panose="05000000000000000000" pitchFamily="2" charset="2"/>
              <a:buChar char="v"/>
            </a:pPr>
            <a:r>
              <a:rPr lang="fr-FR" sz="2300" b="1" dirty="0" smtClean="0">
                <a:solidFill>
                  <a:schemeClr val="tx1"/>
                </a:solidFill>
              </a:rPr>
              <a:t>  Cellule </a:t>
            </a:r>
            <a:r>
              <a:rPr lang="fr-FR" sz="2300" b="1" dirty="0">
                <a:solidFill>
                  <a:schemeClr val="tx1"/>
                </a:solidFill>
              </a:rPr>
              <a:t>de transfert de technologie.</a:t>
            </a:r>
            <a:endParaRPr lang="fr-FR" sz="2300" dirty="0">
              <a:solidFill>
                <a:schemeClr val="tx1"/>
              </a:solidFill>
            </a:endParaRPr>
          </a:p>
          <a:p>
            <a:pPr marL="361950" lvl="0" algn="just">
              <a:buFont typeface="Wingdings" panose="05000000000000000000" pitchFamily="2" charset="2"/>
              <a:buChar char="v"/>
            </a:pPr>
            <a:r>
              <a:rPr lang="fr-FR" sz="2300" b="1" dirty="0" smtClean="0">
                <a:solidFill>
                  <a:schemeClr val="tx1"/>
                </a:solidFill>
              </a:rPr>
              <a:t>  Cellule </a:t>
            </a:r>
            <a:r>
              <a:rPr lang="fr-FR" sz="2300" b="1" dirty="0">
                <a:solidFill>
                  <a:schemeClr val="tx1"/>
                </a:solidFill>
              </a:rPr>
              <a:t>de conseil et formation </a:t>
            </a:r>
            <a:r>
              <a:rPr lang="fr-FR" sz="2300" b="1" dirty="0" smtClean="0">
                <a:solidFill>
                  <a:schemeClr val="tx1"/>
                </a:solidFill>
              </a:rPr>
              <a:t>continue.</a:t>
            </a:r>
          </a:p>
          <a:p>
            <a:pPr marL="88900" lvl="0" algn="just"/>
            <a:r>
              <a:rPr lang="fr-FR" sz="2300" b="1" dirty="0" smtClean="0">
                <a:solidFill>
                  <a:schemeClr val="tx1"/>
                </a:solidFill>
              </a:rPr>
              <a:t>Le CIT est un levier pour stimuler l’innovation et l’entreprenariat.</a:t>
            </a:r>
            <a:endParaRPr lang="fr-FR" sz="2300" dirty="0">
              <a:solidFill>
                <a:schemeClr val="tx1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65568" y="17597486"/>
            <a:ext cx="6833246" cy="9541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+mn-lt"/>
              </a:rPr>
              <a:t>                                                          Contactez le Responsable : </a:t>
            </a:r>
          </a:p>
          <a:p>
            <a:pPr algn="ctr"/>
            <a:r>
              <a:rPr lang="fr-FR" sz="1400" b="1" dirty="0" smtClean="0">
                <a:latin typeface="+mn-lt"/>
              </a:rPr>
              <a:t>                                                      Pr. AMMOR Hassan</a:t>
            </a:r>
          </a:p>
          <a:p>
            <a:pPr algn="ctr"/>
            <a:r>
              <a:rPr lang="fr-FR" sz="1400" dirty="0" smtClean="0">
                <a:latin typeface="+mn-lt"/>
                <a:hlinkClick r:id="rId4"/>
              </a:rPr>
              <a:t>                                                      </a:t>
            </a:r>
            <a:r>
              <a:rPr lang="fr-FR" sz="1400" b="1" dirty="0" smtClean="0">
                <a:latin typeface="+mn-lt"/>
                <a:hlinkClick r:id="rId4"/>
              </a:rPr>
              <a:t>ammor@emi.ac.ma</a:t>
            </a:r>
            <a:endParaRPr lang="fr-FR" sz="1400" b="1" dirty="0" smtClean="0">
              <a:latin typeface="+mn-lt"/>
            </a:endParaRPr>
          </a:p>
          <a:p>
            <a:pPr algn="ctr"/>
            <a:r>
              <a:rPr lang="fr-FR" sz="1400" dirty="0" smtClean="0"/>
              <a:t>                                            Avenue </a:t>
            </a:r>
            <a:r>
              <a:rPr lang="fr-FR" sz="1400" dirty="0"/>
              <a:t>Ibn </a:t>
            </a:r>
            <a:r>
              <a:rPr lang="fr-FR" sz="1400" dirty="0" err="1"/>
              <a:t>Sina</a:t>
            </a:r>
            <a:r>
              <a:rPr lang="fr-FR" sz="1400" dirty="0"/>
              <a:t> B.P 765, </a:t>
            </a:r>
            <a:r>
              <a:rPr lang="fr-FR" sz="1400" dirty="0" err="1"/>
              <a:t>Agdal</a:t>
            </a:r>
            <a:r>
              <a:rPr lang="fr-FR" sz="1400" dirty="0"/>
              <a:t> Rabat 10090 Maroc</a:t>
            </a:r>
            <a:endParaRPr lang="fr-FR" sz="1400" b="1" dirty="0">
              <a:latin typeface="+mn-lt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396032" y="3214737"/>
            <a:ext cx="3312368" cy="830997"/>
          </a:xfrm>
          <a:prstGeom prst="rect">
            <a:avLst/>
          </a:prstGeom>
          <a:solidFill>
            <a:srgbClr val="FCD6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atin typeface="Algerian" panose="04020705040A02060702" pitchFamily="82" charset="0"/>
              </a:rPr>
              <a:t>Innover </a:t>
            </a:r>
            <a:r>
              <a:rPr lang="fr-FR" sz="2400" b="1" dirty="0" smtClean="0">
                <a:latin typeface="Algerian" panose="04020705040A02060702" pitchFamily="82" charset="0"/>
              </a:rPr>
              <a:t> ensemble </a:t>
            </a:r>
            <a:r>
              <a:rPr lang="fr-FR" sz="2400" b="1" dirty="0">
                <a:latin typeface="Algerian" panose="04020705040A02060702" pitchFamily="82" charset="0"/>
              </a:rPr>
              <a:t>vers </a:t>
            </a:r>
            <a:r>
              <a:rPr lang="fr-FR" sz="2400" b="1" dirty="0" smtClean="0">
                <a:latin typeface="Algerian" panose="04020705040A02060702" pitchFamily="82" charset="0"/>
              </a:rPr>
              <a:t> l’excellence</a:t>
            </a:r>
            <a:endParaRPr lang="fr-FR" sz="2400" b="1" dirty="0">
              <a:latin typeface="Algerian" panose="04020705040A02060702" pitchFamily="82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4750" y="2462451"/>
            <a:ext cx="1296144" cy="4271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1" name="Image 40" descr="https://www.webdo.tn/wp-content/uploads/2020/09/innovation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786" y="2708011"/>
            <a:ext cx="3063890" cy="1941623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Organigramme : Alternative 34"/>
          <p:cNvSpPr/>
          <p:nvPr/>
        </p:nvSpPr>
        <p:spPr>
          <a:xfrm>
            <a:off x="349904" y="9429972"/>
            <a:ext cx="2206368" cy="28083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>
                <a:solidFill>
                  <a:schemeClr val="bg1"/>
                </a:solidFill>
              </a:rPr>
              <a:t>Mission </a:t>
            </a:r>
            <a:r>
              <a:rPr lang="fr-FR" sz="1800" b="1" dirty="0">
                <a:solidFill>
                  <a:schemeClr val="bg1"/>
                </a:solidFill>
              </a:rPr>
              <a:t>de sensibilisation </a:t>
            </a:r>
            <a:endParaRPr lang="fr-FR" sz="1800" b="1" dirty="0" smtClean="0">
              <a:solidFill>
                <a:schemeClr val="bg1"/>
              </a:solidFill>
            </a:endParaRPr>
          </a:p>
          <a:p>
            <a:pPr algn="ctr"/>
            <a:r>
              <a:rPr lang="fr-FR" sz="1800" b="1" dirty="0" smtClean="0">
                <a:solidFill>
                  <a:schemeClr val="bg1"/>
                </a:solidFill>
              </a:rPr>
              <a:t>à l’innovation, la valorisation  de </a:t>
            </a:r>
            <a:r>
              <a:rPr lang="fr-FR" sz="1800" b="1" dirty="0">
                <a:solidFill>
                  <a:schemeClr val="bg1"/>
                </a:solidFill>
              </a:rPr>
              <a:t>la recherche, </a:t>
            </a:r>
            <a:r>
              <a:rPr lang="fr-FR" sz="1800" b="1" dirty="0" smtClean="0">
                <a:solidFill>
                  <a:schemeClr val="bg1"/>
                </a:solidFill>
              </a:rPr>
              <a:t>l’accompagnement de </a:t>
            </a:r>
            <a:r>
              <a:rPr lang="fr-FR" sz="1800" b="1" dirty="0">
                <a:solidFill>
                  <a:schemeClr val="bg1"/>
                </a:solidFill>
              </a:rPr>
              <a:t>projets, </a:t>
            </a:r>
            <a:r>
              <a:rPr lang="fr-FR" sz="1800" b="1" dirty="0" smtClean="0">
                <a:solidFill>
                  <a:schemeClr val="bg1"/>
                </a:solidFill>
              </a:rPr>
              <a:t>la diffusion </a:t>
            </a:r>
            <a:r>
              <a:rPr lang="fr-FR" sz="1800" b="1" dirty="0">
                <a:solidFill>
                  <a:schemeClr val="bg1"/>
                </a:solidFill>
              </a:rPr>
              <a:t>technologique </a:t>
            </a:r>
            <a:endParaRPr lang="fr-FR" sz="1800" dirty="0">
              <a:solidFill>
                <a:schemeClr val="bg1"/>
              </a:solidFill>
            </a:endParaRPr>
          </a:p>
        </p:txBody>
      </p:sp>
      <p:sp>
        <p:nvSpPr>
          <p:cNvPr id="44" name="Organigramme : Alternative 43"/>
          <p:cNvSpPr/>
          <p:nvPr/>
        </p:nvSpPr>
        <p:spPr>
          <a:xfrm>
            <a:off x="2663444" y="9429972"/>
            <a:ext cx="2088323" cy="2808312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1800" b="1" dirty="0">
                <a:solidFill>
                  <a:schemeClr val="bg1"/>
                </a:solidFill>
              </a:rPr>
              <a:t>Ressourcement des compétences au contact des enseignants, des étudiants ingénieurs et </a:t>
            </a:r>
            <a:r>
              <a:rPr lang="fr-FR" sz="1800" b="1" dirty="0" smtClean="0">
                <a:solidFill>
                  <a:schemeClr val="bg1"/>
                </a:solidFill>
              </a:rPr>
              <a:t>doctorants pour une meilleure valorisation</a:t>
            </a:r>
            <a:endParaRPr lang="fr-FR" sz="1800" b="1" dirty="0">
              <a:solidFill>
                <a:schemeClr val="bg1"/>
              </a:solidFill>
            </a:endParaRPr>
          </a:p>
        </p:txBody>
      </p:sp>
      <p:sp>
        <p:nvSpPr>
          <p:cNvPr id="45" name="Organigramme : Alternative 44"/>
          <p:cNvSpPr/>
          <p:nvPr/>
        </p:nvSpPr>
        <p:spPr>
          <a:xfrm>
            <a:off x="2653840" y="14687474"/>
            <a:ext cx="2107530" cy="2808312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2000" b="1" dirty="0">
                <a:solidFill>
                  <a:schemeClr val="bg1"/>
                </a:solidFill>
              </a:rPr>
              <a:t>Développer et retenir les talents en constituant une expertise stratégique en matière </a:t>
            </a:r>
            <a:r>
              <a:rPr lang="fr-FR" sz="2000" b="1" dirty="0" smtClean="0">
                <a:solidFill>
                  <a:schemeClr val="bg1"/>
                </a:solidFill>
              </a:rPr>
              <a:t>d'innovation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46" name="Organigramme : Alternative 45"/>
          <p:cNvSpPr/>
          <p:nvPr/>
        </p:nvSpPr>
        <p:spPr>
          <a:xfrm>
            <a:off x="4909552" y="14681162"/>
            <a:ext cx="2074124" cy="2808312"/>
          </a:xfrm>
          <a:prstGeom prst="flowChartAlternateProcess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2000" b="1" dirty="0" smtClean="0">
                <a:solidFill>
                  <a:schemeClr val="bg1"/>
                </a:solidFill>
              </a:rPr>
              <a:t>Renforcer les chances de succès et de développement de jeunes entreprises basées sur la haute technologie</a:t>
            </a:r>
            <a:endParaRPr lang="fr-FR" sz="2000" b="1" dirty="0">
              <a:solidFill>
                <a:schemeClr val="bg1"/>
              </a:solidFill>
            </a:endParaRPr>
          </a:p>
        </p:txBody>
      </p:sp>
      <p:pic>
        <p:nvPicPr>
          <p:cNvPr id="47" name="Image 46" descr="Concept d'innovation mots-clés dans tag cloud — Photo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176" y="12412910"/>
            <a:ext cx="3816424" cy="216024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rganigramme : Alternative 17"/>
          <p:cNvSpPr/>
          <p:nvPr/>
        </p:nvSpPr>
        <p:spPr>
          <a:xfrm>
            <a:off x="396032" y="14687474"/>
            <a:ext cx="2118723" cy="2808312"/>
          </a:xfrm>
          <a:prstGeom prst="flowChartAlternateProcess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2000" b="1" dirty="0">
                <a:solidFill>
                  <a:schemeClr val="bg1"/>
                </a:solidFill>
              </a:rPr>
              <a:t>Accélérer l’innovation pour la création de </a:t>
            </a:r>
            <a:r>
              <a:rPr lang="fr-FR" sz="2000" b="1" dirty="0" smtClean="0">
                <a:solidFill>
                  <a:schemeClr val="bg1"/>
                </a:solidFill>
              </a:rPr>
              <a:t>startup et incuber des projets innovants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19" name="Organigramme : Alternative 18"/>
          <p:cNvSpPr/>
          <p:nvPr/>
        </p:nvSpPr>
        <p:spPr>
          <a:xfrm>
            <a:off x="4851983" y="9399684"/>
            <a:ext cx="2189262" cy="28083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b="1" dirty="0" smtClean="0">
                <a:solidFill>
                  <a:schemeClr val="bg1"/>
                </a:solidFill>
              </a:rPr>
              <a:t>Préparation d’un partenariat entre l’incubateur, les laboratoires de recherche universitaires et   les secteurs socio économiques</a:t>
            </a:r>
            <a:endParaRPr lang="fr-FR" sz="1800" dirty="0">
              <a:solidFill>
                <a:schemeClr val="bg1"/>
              </a:solidFill>
            </a:endParaRPr>
          </a:p>
        </p:txBody>
      </p:sp>
      <p:pic>
        <p:nvPicPr>
          <p:cNvPr id="23" name="Image 22" descr="MAScIR conclut un nouveau partenariat à l&amp;#39;international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825" y="18551592"/>
            <a:ext cx="577850" cy="801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Image 24" descr="Cité de l&amp;#39;Innovation de Rabat | MOHAMMED V UNIVERSITY IN RABAT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197" y="18551592"/>
            <a:ext cx="603250" cy="80162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 descr="Cité de l&amp;#39;Innovation de Rabat | MOHAMMED V UNIVERSITY IN RABAT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702" y="18564515"/>
            <a:ext cx="685800" cy="7855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Image 29" descr="CNRST - Maroc Logo Vector (.AI) Free Download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330" y="18551592"/>
            <a:ext cx="736600" cy="767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Image 30" descr="https://lh3.googleusercontent.com/Bk0DIeJCpHMlPDpyHsOYSoqUOkh_62N3WBQLD3NaUOnsQY2htcCOJrIa2FRsCPtbJpz5pbg=s85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986" y="18551592"/>
            <a:ext cx="812800" cy="767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Image 31" descr="Association des Ingénieurs de l&amp;#39;Ecole de Mohammadia - Présentation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048" y="18564514"/>
            <a:ext cx="736600" cy="7855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 32" descr="https://www.irc.ma/images/irc_logo.png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648" y="18551591"/>
            <a:ext cx="800100" cy="786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Image 35" descr="AFD.TECH - Offres d&amp;#39;emploi &amp;amp; Stages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330" y="18551591"/>
            <a:ext cx="679450" cy="8016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/>
          <p:cNvSpPr txBox="1"/>
          <p:nvPr/>
        </p:nvSpPr>
        <p:spPr>
          <a:xfrm>
            <a:off x="285825" y="18256737"/>
            <a:ext cx="1220206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400" b="1" smtClean="0"/>
              <a:t>Partenaires:</a:t>
            </a:r>
            <a:endParaRPr lang="fr-FR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688" y="18551590"/>
            <a:ext cx="820300" cy="76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70894" y="18173550"/>
            <a:ext cx="2125538" cy="8318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94" y="1323678"/>
            <a:ext cx="1270273" cy="1417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197</Words>
  <Application>Microsoft Office PowerPoint</Application>
  <PresentationFormat>Personnalisé</PresentationFormat>
  <Paragraphs>22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ER-REGUIG</dc:creator>
  <cp:lastModifiedBy>ammor</cp:lastModifiedBy>
  <cp:revision>133</cp:revision>
  <dcterms:created xsi:type="dcterms:W3CDTF">2013-04-08T19:34:30Z</dcterms:created>
  <dcterms:modified xsi:type="dcterms:W3CDTF">2021-12-14T19:45:20Z</dcterms:modified>
</cp:coreProperties>
</file>